
<file path=[Content_Types].xml><?xml version="1.0" encoding="utf-8"?>
<Types xmlns="http://schemas.openxmlformats.org/package/2006/content-types">
  <Default Extension="png" ContentType="image/png"/>
  <Default Extension="drawio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7" r:id="rId5"/>
    <p:sldId id="277" r:id="rId6"/>
    <p:sldId id="258" r:id="rId7"/>
    <p:sldId id="271" r:id="rId8"/>
    <p:sldId id="260" r:id="rId9"/>
    <p:sldId id="272" r:id="rId10"/>
    <p:sldId id="280" r:id="rId11"/>
    <p:sldId id="279" r:id="rId12"/>
    <p:sldId id="261" r:id="rId13"/>
    <p:sldId id="273" r:id="rId14"/>
    <p:sldId id="262" r:id="rId15"/>
    <p:sldId id="276" r:id="rId16"/>
    <p:sldId id="274" r:id="rId17"/>
    <p:sldId id="263" r:id="rId18"/>
    <p:sldId id="278" r:id="rId19"/>
    <p:sldId id="275" r:id="rId20"/>
    <p:sldId id="281" r:id="rId21"/>
    <p:sldId id="265" r:id="rId22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5"/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6FB89A-0BD1-46D0-B477-64856861DEDA}" v="1135" dt="2025-03-04T05:43:25.7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703" autoAdjust="0"/>
  </p:normalViewPr>
  <p:slideViewPr>
    <p:cSldViewPr snapToGrid="0">
      <p:cViewPr varScale="1">
        <p:scale>
          <a:sx n="72" d="100"/>
          <a:sy n="72" d="100"/>
        </p:scale>
        <p:origin x="660" y="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BA16AF-76DF-418C-8FD7-424A70A681AA}" type="datetime1">
              <a:rPr lang="fr-FR" smtClean="0"/>
              <a:t>07/03/2025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35DDAA-77E0-4D82-85D0-C118186E1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drawio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A9702E-0FC3-4B16-9168-63E96B7054D9}" type="datetime1">
              <a:rPr lang="fr-FR" noProof="0" smtClean="0"/>
              <a:t>07/03/2025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574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083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903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3958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326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249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129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53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22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024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70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2094A-7600-2031-4499-C0AB2B216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31939F3-28DE-CA72-E63A-AAA288D65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E71E01-19B4-DA1C-B24A-E07B9D359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9A18B6-60CF-013B-AA39-624BC9B3B1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012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47440-02D0-48DB-D67B-EB771AEED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19296F-4889-B63D-ABFC-D7A8074BD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E58244-BD2D-9E95-BFFF-062B009C6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298C30-4277-309C-2CE7-F7406AF39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707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27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n choix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Col gauche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Espace réservé du texte 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’image 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’image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Modifier le titre</a:t>
            </a:r>
          </a:p>
        </p:txBody>
      </p:sp>
      <p:sp>
        <p:nvSpPr>
          <p:cNvPr id="11" name="Sous-titr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12" name="Col gauche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Insérer votre vidéo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Légende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m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rtlCol="0" anchor="ctr"/>
          <a:lstStyle>
            <a:lvl1pPr marL="0" indent="0" algn="l">
              <a:buNone/>
              <a:defRPr sz="2400"/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7" name="E-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rtlCol="0" anchor="ctr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noProof="0"/>
              <a:t>Adresse de courrier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9" name="Graphique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0" name="Graphique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Merci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rtlCol="0"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8" name="Graphique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9" name="Graphique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20" name="Graphique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22" name="Zone de texte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r>
              <a:rPr lang="fr-FR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Jérémie Martin</a:t>
            </a:r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drawio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.bing.com/th/id/OIP.f6IKZGKI1hlVPbZcXdzf4AAAAA?rs=1&amp;pid=ImgDetMain" TargetMode="External"/><Relationship Id="rId2" Type="http://schemas.openxmlformats.org/officeDocument/2006/relationships/hyperlink" Target="https://www.hellopro.fr/images/produit-2/3/2/8/casiers-intelligents-ricoh-france-solutions-dynamiques-6666823.jpg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tatic.vecteezy.com/system/resources/previews/009/584/702/original/3d-illustration-marketing-presentation-png.pn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934" y="662608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881810"/>
            <a:ext cx="5438774" cy="4769686"/>
          </a:xfrm>
        </p:spPr>
        <p:txBody>
          <a:bodyPr rtlCol="0"/>
          <a:lstStyle/>
          <a:p>
            <a:pPr rtl="0"/>
            <a:r>
              <a:rPr lang="fr-FR" b="1" noProof="1"/>
              <a:t>Contexte du Projet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Contextualisation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Présentation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Critique</a:t>
            </a:r>
          </a:p>
          <a:p>
            <a:pPr algn="just" rtl="0"/>
            <a:r>
              <a:rPr lang="fr-FR" b="1" noProof="1"/>
              <a:t>Analyse des besoins</a:t>
            </a:r>
          </a:p>
          <a:p>
            <a:pPr marL="342900" lvl="0" indent="-34290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Détails techniques du projet</a:t>
            </a:r>
          </a:p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Contraintes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Structure du projet</a:t>
            </a:r>
          </a:p>
          <a:p>
            <a:pPr algn="just" rtl="0"/>
            <a:r>
              <a:rPr lang="fr-FR" b="1" noProof="1"/>
              <a:t>Justificatif du choix du matériel</a:t>
            </a:r>
          </a:p>
          <a:p>
            <a:pPr algn="just" rtl="0"/>
            <a:r>
              <a:rPr lang="fr-FR" b="1" noProof="1"/>
              <a:t>Gantt</a:t>
            </a:r>
          </a:p>
          <a:p>
            <a:pPr algn="just" rtl="0"/>
            <a:r>
              <a:rPr lang="fr-FR" b="1" noProof="1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138" y="0"/>
            <a:ext cx="12019723" cy="665149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7113" y="6463427"/>
            <a:ext cx="412407" cy="419158"/>
          </a:xfrm>
          <a:prstGeom prst="rect">
            <a:avLst/>
          </a:prstGeom>
        </p:spPr>
      </p:pic>
      <p:sp>
        <p:nvSpPr>
          <p:cNvPr id="10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618667" y="700500"/>
            <a:ext cx="5114773" cy="266527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txBody>
          <a:bodyPr vert="horz" lIns="0" tIns="0" rIns="0" bIns="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500"/>
              </a:lnSpc>
            </a:pPr>
            <a:r>
              <a:rPr lang="fr-FR" sz="5400" dirty="0"/>
              <a:t/>
            </a:r>
            <a:br>
              <a:rPr lang="fr-FR" sz="5400" dirty="0"/>
            </a:br>
            <a:r>
              <a:rPr lang="fr-FR" sz="4100" dirty="0"/>
              <a:t>Projet</a:t>
            </a:r>
            <a:r>
              <a:rPr lang="fr-FR" sz="5400" dirty="0"/>
              <a:t/>
            </a:r>
            <a:br>
              <a:rPr lang="fr-FR" sz="5400" dirty="0"/>
            </a:br>
            <a:r>
              <a:rPr lang="fr-FR" sz="5400" dirty="0"/>
              <a:t>CASIER INTELLIGENT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" y="41238"/>
            <a:ext cx="1571625" cy="1124334"/>
          </a:xfrm>
          <a:prstGeom prst="rect">
            <a:avLst/>
          </a:prstGeom>
        </p:spPr>
      </p:pic>
      <p:sp>
        <p:nvSpPr>
          <p:cNvPr id="15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-128976" y="4351859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Présenté par</a:t>
            </a:r>
            <a: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KASSE Serigne Modou</a:t>
            </a:r>
          </a:p>
          <a:p>
            <a:pPr algn="ctr">
              <a:lnSpc>
                <a:spcPct val="220000"/>
              </a:lnSpc>
            </a:pP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DIALLO Mamadou Saliou</a:t>
            </a:r>
          </a:p>
        </p:txBody>
      </p:sp>
      <p:sp>
        <p:nvSpPr>
          <p:cNvPr id="16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3124818" y="4155166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Encadreur</a:t>
            </a: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 TANGUY   Philippe</a:t>
            </a: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37" y="-42446"/>
            <a:ext cx="1939787" cy="117157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342" y="1619767"/>
            <a:ext cx="5492598" cy="46125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10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669051" y="1087889"/>
            <a:ext cx="4072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Microcontrôleur</a:t>
            </a:r>
          </a:p>
        </p:txBody>
      </p:sp>
      <p:pic>
        <p:nvPicPr>
          <p:cNvPr id="19" name="Image 18" descr="Une image contenant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2E58123-909E-A3CD-519E-326F4897F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128" y="220393"/>
            <a:ext cx="4942566" cy="6278368"/>
          </a:xfrm>
          <a:prstGeom prst="rect">
            <a:avLst/>
          </a:prstGeom>
        </p:spPr>
      </p:pic>
      <p:sp>
        <p:nvSpPr>
          <p:cNvPr id="2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224358" y="2078228"/>
            <a:ext cx="5288546" cy="4150294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fr-FR" b="1" dirty="0" smtClean="0"/>
              <a:t>1 : </a:t>
            </a:r>
            <a:r>
              <a:rPr lang="fr-FR" b="1" dirty="0" smtClean="0"/>
              <a:t>Identification </a:t>
            </a:r>
            <a:r>
              <a:rPr lang="fr-FR" b="1" dirty="0"/>
              <a:t>du badge NFC</a:t>
            </a:r>
            <a:endParaRPr lang="fr-FR" dirty="0"/>
          </a:p>
          <a:p>
            <a:pPr marL="0" indent="0">
              <a:lnSpc>
                <a:spcPct val="200000"/>
              </a:lnSpc>
              <a:buNone/>
            </a:pPr>
            <a:r>
              <a:rPr lang="fr-FR" b="1" dirty="0" smtClean="0"/>
              <a:t>2 :  Vérification </a:t>
            </a:r>
            <a:r>
              <a:rPr lang="fr-FR" b="1" dirty="0"/>
              <a:t>du badge</a:t>
            </a:r>
            <a:endParaRPr lang="fr-FR" dirty="0"/>
          </a:p>
          <a:p>
            <a:pPr marL="0" indent="0">
              <a:lnSpc>
                <a:spcPct val="200000"/>
              </a:lnSpc>
              <a:buNone/>
            </a:pPr>
            <a:r>
              <a:rPr lang="fr-FR" b="1" dirty="0" smtClean="0"/>
              <a:t>3, 4 :  Activation </a:t>
            </a:r>
            <a:r>
              <a:rPr lang="fr-FR" b="1" dirty="0"/>
              <a:t>du mécanisme d’ouverture</a:t>
            </a:r>
            <a:endParaRPr lang="fr-FR" dirty="0"/>
          </a:p>
          <a:p>
            <a:pPr marL="0" indent="0">
              <a:lnSpc>
                <a:spcPct val="200000"/>
              </a:lnSpc>
              <a:buNone/>
            </a:pPr>
            <a:r>
              <a:rPr lang="fr-FR" b="1" dirty="0" smtClean="0"/>
              <a:t>5, 6 : Confirmation </a:t>
            </a:r>
            <a:r>
              <a:rPr lang="fr-FR" b="1" dirty="0"/>
              <a:t>de l’ouverture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43582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11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50523" y="379419"/>
            <a:ext cx="1805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Serveur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2718F78-C63C-F22B-5138-7EEC072F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351" y="841034"/>
            <a:ext cx="7636649" cy="560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356880" y="1658157"/>
            <a:ext cx="4243881" cy="298277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L’ESP32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Broker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Serveur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La Base de Données</a:t>
            </a:r>
            <a:endParaRPr lang="fr-FR" dirty="0"/>
          </a:p>
          <a:p>
            <a:pPr marL="0" indent="0">
              <a:buNone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9758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12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89593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Lecteur NFC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Authentification rapide et sécurisée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Simple d’utilisation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Temps de réponse rapide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clavier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QR code</a:t>
            </a:r>
            <a:endParaRPr lang="fr-FR" sz="1800" noProof="1"/>
          </a:p>
        </p:txBody>
      </p:sp>
      <p:cxnSp>
        <p:nvCxnSpPr>
          <p:cNvPr id="7" name="Connecteur droit 6"/>
          <p:cNvCxnSpPr/>
          <p:nvPr/>
        </p:nvCxnSpPr>
        <p:spPr>
          <a:xfrm>
            <a:off x="4108181" y="2174226"/>
            <a:ext cx="0" cy="319290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179709" y="213447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ESP32 Devkit V4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Puissance et polyvalence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Connexion Wi-Fi et Bluetooth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Economique (8 à 10</a:t>
            </a:r>
            <a:r>
              <a:rPr lang="fr-FR" dirty="0"/>
              <a:t>€)</a:t>
            </a:r>
            <a:r>
              <a:rPr lang="fr-FR" sz="1800" dirty="0"/>
              <a:t> et largement documenté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Arduino Uno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Raspberry Pi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8024205" y="2763956"/>
            <a:ext cx="0" cy="344469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228270" y="273745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Relais 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Contrôler l’ouverture et la fermeture des loquets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Interrupteur électronique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Facile à piloter via un signal numérique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MOSFET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relais statique </a:t>
            </a:r>
            <a:endParaRPr lang="fr-FR" sz="1800" noProof="1"/>
          </a:p>
        </p:txBody>
      </p:sp>
    </p:spTree>
    <p:extLst>
      <p:ext uri="{BB962C8B-B14F-4D97-AF65-F5344CB8AC3E}">
        <p14:creationId xmlns:p14="http://schemas.microsoft.com/office/powerpoint/2010/main" val="24494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8000" y="409464"/>
            <a:ext cx="10261299" cy="720000"/>
          </a:xfrm>
        </p:spPr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13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286339"/>
            <a:ext cx="3804730" cy="2490536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Loquets magnétiques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Fermeture sécurisée et robuste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Réponse rapide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verrou motorisé</a:t>
            </a:r>
          </a:p>
        </p:txBody>
      </p:sp>
      <p:cxnSp>
        <p:nvCxnSpPr>
          <p:cNvPr id="7" name="Connecteur droit 6"/>
          <p:cNvCxnSpPr/>
          <p:nvPr/>
        </p:nvCxnSpPr>
        <p:spPr>
          <a:xfrm>
            <a:off x="3935905" y="1405601"/>
            <a:ext cx="0" cy="3497703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07433" y="1577883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Ecran LCD + Adaptateur      I2C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Instructions simple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Consomme peu d’énergie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Lisibilité simple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OLED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tactile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7825425" y="1730285"/>
            <a:ext cx="0" cy="369648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7989734" y="192906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Serveur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Stocker et gérer les numéros de cartes NFC autorisées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Ajout et la suppression d’utilisateurs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Sécurité renforcée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Stockage local sur l’ESP32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Utilisation d’une API externe</a:t>
            </a:r>
            <a:endParaRPr lang="fr-FR" sz="1800" noProof="1"/>
          </a:p>
        </p:txBody>
      </p:sp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21971" y="3976079"/>
            <a:ext cx="3804730" cy="298130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 smtClean="0"/>
              <a:t>Wifi</a:t>
            </a:r>
            <a:endParaRPr lang="fr-FR" b="1" noProof="1"/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Connexion à un serveur distant</a:t>
            </a:r>
            <a:endParaRPr lang="fr-FR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Utilisation de faibles données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Déploiement dans l’UBS</a:t>
            </a:r>
            <a:endParaRPr lang="fr-FR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52020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8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8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Scénario d’utilisation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856383"/>
            <a:ext cx="3804730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1 :  Accès au casier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2 : Dépôt du document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3 : Sélection du destinataire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4 : Génération d’un code de retrait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69097" y="1731338"/>
            <a:ext cx="11047042" cy="1396175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b="1" dirty="0"/>
              <a:t>Contexte</a:t>
            </a:r>
          </a:p>
          <a:p>
            <a:pPr marL="0" indent="0">
              <a:buNone/>
            </a:pPr>
            <a:r>
              <a:rPr lang="fr-FR" sz="1800" dirty="0"/>
              <a:t>Un professeur souhaite déposer un document important qu'un étudiant devra récupérer plus tard. Plutôt que d’organiser un rendez-vous ou d’envoyer des fichiers numériques, il utilise un </a:t>
            </a:r>
            <a:r>
              <a:rPr lang="fr-FR" sz="1800" b="1" dirty="0"/>
              <a:t>casier</a:t>
            </a:r>
            <a:r>
              <a:rPr lang="fr-FR" sz="1800" dirty="0"/>
              <a:t> sur le campus pour un échange sécurisé et flexible.</a:t>
            </a: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1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431135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Dépôt du document par le professeur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4373228" y="3470896"/>
            <a:ext cx="0" cy="2081766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479246" y="3443214"/>
            <a:ext cx="4187676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Récupération du document par l’étudiant</a:t>
            </a:r>
          </a:p>
        </p:txBody>
      </p:sp>
      <p:sp>
        <p:nvSpPr>
          <p:cNvPr id="1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505750" y="3896137"/>
            <a:ext cx="3804730" cy="111318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5 :  Accès a l’interface et authentification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6 : Ouverture du casier correspondant et récupération</a:t>
            </a:r>
          </a:p>
        </p:txBody>
      </p:sp>
      <p:cxnSp>
        <p:nvCxnSpPr>
          <p:cNvPr id="20" name="Connecteur droit 19"/>
          <p:cNvCxnSpPr/>
          <p:nvPr/>
        </p:nvCxnSpPr>
        <p:spPr>
          <a:xfrm>
            <a:off x="8693426" y="3470891"/>
            <a:ext cx="0" cy="2028758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832585" y="3456468"/>
            <a:ext cx="2842580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Confirmation et traçabilité</a:t>
            </a:r>
          </a:p>
        </p:txBody>
      </p:sp>
      <p:sp>
        <p:nvSpPr>
          <p:cNvPr id="2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719931" y="3885549"/>
            <a:ext cx="2948598" cy="58042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Suivi des échanges</a:t>
            </a:r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Gantt du Projet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F115F7F-CAE4-C59B-2403-119A9066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99" y="2257920"/>
            <a:ext cx="11648713" cy="27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00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09460" y="422712"/>
            <a:ext cx="4798643" cy="1101287"/>
          </a:xfrm>
        </p:spPr>
        <p:txBody>
          <a:bodyPr/>
          <a:lstStyle/>
          <a:p>
            <a:r>
              <a:rPr lang="fr-FR" sz="6600" dirty="0"/>
              <a:t>Conclusion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16</a:t>
            </a:fld>
            <a:endParaRPr lang="fr-FR" noProof="0"/>
          </a:p>
        </p:txBody>
      </p:sp>
      <p:sp>
        <p:nvSpPr>
          <p:cNvPr id="4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9458" y="2305700"/>
            <a:ext cx="4798643" cy="1364974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Fonctionnent en continu : pannes </a:t>
            </a:r>
            <a:r>
              <a:rPr lang="fr-FR" sz="1800" b="1" dirty="0"/>
              <a:t>ou </a:t>
            </a:r>
            <a:r>
              <a:rPr lang="fr-FR" sz="1800" b="1" dirty="0" smtClean="0"/>
              <a:t>dysfonctionnements fréquents</a:t>
            </a:r>
            <a:endParaRPr lang="fr-FR" sz="1800" b="1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Problèmes </a:t>
            </a:r>
            <a:r>
              <a:rPr lang="fr-FR" sz="1800" b="1" dirty="0"/>
              <a:t>de connexion Wi-Fi</a:t>
            </a:r>
          </a:p>
        </p:txBody>
      </p:sp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35966" y="2648087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sz="1600" b="1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5552660" y="2351838"/>
            <a:ext cx="4798643" cy="133846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Usurpation d’identité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 smtClean="0"/>
              <a:t>Besoin d’un système </a:t>
            </a:r>
            <a:r>
              <a:rPr lang="fr-FR" sz="1800" b="1" dirty="0"/>
              <a:t>de réservation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2860382" y="3865099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 smtClean="0"/>
              <a:t>Perspectives </a:t>
            </a:r>
            <a:r>
              <a:rPr lang="fr-FR" sz="2800" noProof="1"/>
              <a:t>du projet</a:t>
            </a:r>
          </a:p>
        </p:txBody>
      </p:sp>
      <p:sp>
        <p:nvSpPr>
          <p:cNvPr id="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9459" y="4505413"/>
            <a:ext cx="4798643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La réception de colis </a:t>
            </a:r>
            <a:r>
              <a:rPr lang="fr-FR" sz="1800" b="1" dirty="0" smtClean="0"/>
              <a:t>pour le personnels de l’UBS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Connexion avec </a:t>
            </a:r>
            <a:r>
              <a:rPr lang="fr-FR" sz="1800" b="1" dirty="0" smtClean="0"/>
              <a:t>l’ENT pour </a:t>
            </a:r>
            <a:r>
              <a:rPr lang="fr-FR" sz="1800" b="1" dirty="0"/>
              <a:t>réserver un casier à </a:t>
            </a:r>
            <a:r>
              <a:rPr lang="fr-FR" sz="1800" b="1" dirty="0" smtClean="0"/>
              <a:t>distance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Système de notifications automatisé</a:t>
            </a:r>
          </a:p>
        </p:txBody>
      </p:sp>
      <p:sp>
        <p:nvSpPr>
          <p:cNvPr id="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5552661" y="4505414"/>
            <a:ext cx="4798643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Partenariats avec d’autres universités</a:t>
            </a:r>
            <a:r>
              <a:rPr lang="fr-FR" sz="1800" dirty="0"/>
              <a:t> </a:t>
            </a:r>
            <a:r>
              <a:rPr lang="fr-FR" sz="1800" b="1" dirty="0"/>
              <a:t>ou</a:t>
            </a:r>
            <a:r>
              <a:rPr lang="fr-FR" sz="1800" dirty="0"/>
              <a:t> </a:t>
            </a:r>
            <a:r>
              <a:rPr lang="fr-FR" sz="1800" b="1" dirty="0"/>
              <a:t>bibliothèques </a:t>
            </a:r>
            <a:r>
              <a:rPr lang="fr-FR" sz="1800" b="1" dirty="0" smtClean="0"/>
              <a:t>publiques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Déploiement  au niveau des bibliothèques </a:t>
            </a:r>
            <a:r>
              <a:rPr lang="fr-FR" sz="1800" b="1" dirty="0" smtClean="0"/>
              <a:t>universitaires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b="1" dirty="0"/>
              <a:t>Mode veille intelligent pour minimiser la </a:t>
            </a:r>
            <a:r>
              <a:rPr lang="fr-FR" sz="1800" b="1" dirty="0" smtClean="0"/>
              <a:t>consommation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2822031" y="1629831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 smtClean="0"/>
              <a:t>Limites du projet</a:t>
            </a:r>
            <a:endParaRPr lang="fr-FR" sz="2800" noProof="1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7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42F83-EA15-7E74-72D9-BD65E9F73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3C7BC-F1DA-315A-8DD6-C6A1167B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4798643" cy="720000"/>
          </a:xfrm>
        </p:spPr>
        <p:txBody>
          <a:bodyPr/>
          <a:lstStyle/>
          <a:p>
            <a:r>
              <a:rPr lang="fr-FR" dirty="0" smtClean="0"/>
              <a:t>Références 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CFA6FF-AEA9-F3A1-E54A-FB48595B64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17</a:t>
            </a:fld>
            <a:endParaRPr lang="fr-FR" noProof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C1D46F2-D5D6-B67E-E6E0-0A17DA23A732}"/>
              </a:ext>
            </a:extLst>
          </p:cNvPr>
          <p:cNvSpPr txBox="1">
            <a:spLocks/>
          </p:cNvSpPr>
          <p:nvPr/>
        </p:nvSpPr>
        <p:spPr>
          <a:xfrm>
            <a:off x="647999" y="1875184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Crédits images :</a:t>
            </a:r>
          </a:p>
          <a:p>
            <a:r>
              <a:rPr lang="fr-FR" sz="1000" dirty="0">
                <a:hlinkClick r:id="rId2"/>
              </a:rPr>
              <a:t>https://www.hellopro.fr/images/produit-2/3/2/8/casiers-intelligents-ricoh-france-solutions-dynamiques-6666823.jpg</a:t>
            </a:r>
            <a:endParaRPr lang="fr-FR" sz="1000" dirty="0"/>
          </a:p>
          <a:p>
            <a:endParaRPr lang="fr-FR" sz="1000" dirty="0"/>
          </a:p>
          <a:p>
            <a:r>
              <a:rPr lang="fr-FR" sz="1000" noProof="1">
                <a:hlinkClick r:id="rId3"/>
              </a:rPr>
              <a:t>https://th.bing.com/th/id/OIP.f6IKZGKI1hlVPbZcXdzf4AAAAA?rs=1&amp;pid=ImgDetMain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hlinkClick r:id="rId4"/>
              </a:rPr>
              <a:t>https://static.vecteezy.com/system/resources/previews/009/584/702/original/3d-illustration-marketing-presentation-png.png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solidFill>
                  <a:srgbClr val="FF0000"/>
                </a:solidFill>
              </a:rPr>
              <a:t>https://www.freepik.com/free-vector/global-distribution-international-cargo-freight-company-supply-chain-management-logistics-operations-control-streamline-your-logistics-concept-pinkish-coral-bluevector-isolated-illustration_11667283.htm</a:t>
            </a:r>
          </a:p>
          <a:p>
            <a:endParaRPr lang="fr-FR" sz="1000" noProof="1"/>
          </a:p>
          <a:p>
            <a:r>
              <a:rPr lang="fr-FR" sz="1000" dirty="0">
                <a:solidFill>
                  <a:srgbClr val="FF0000"/>
                </a:solidFill>
              </a:rPr>
              <a:t>https://img.freepik.com/free-vector/custom-style-script-website-optimization-coding-software-development-female-programmer-cartoon-character-working-adding-javascript-css-code_335657-2370.jpg?uid=R128373036&amp;ga=GA1.1.328889620.1741061085&amp;semt=ais_hybrid</a:t>
            </a:r>
          </a:p>
          <a:p>
            <a:endParaRPr lang="fr-FR" sz="1000" dirty="0">
              <a:solidFill>
                <a:srgbClr val="FF0000"/>
              </a:solidFill>
            </a:endParaRPr>
          </a:p>
          <a:p>
            <a:r>
              <a:rPr lang="fr-FR" sz="1000" dirty="0">
                <a:solidFill>
                  <a:srgbClr val="FF0000"/>
                </a:solidFill>
              </a:rPr>
              <a:t>https://www.freepik.com/free-vector/computer-technician-with-wrench-repairing-computer-screen-with-gears-computer-service-laptop-repair-center-notebook-setup-service-concept_11668785.htm#fromView=search&amp;page=1&amp;position=14&amp;uuid=96ecb00d-65c7-4b00-a519-bff9a126b4a3&amp;query=techniqu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1260E77-BD73-E6BE-E57D-42C9C26C4EDA}"/>
              </a:ext>
            </a:extLst>
          </p:cNvPr>
          <p:cNvSpPr txBox="1">
            <a:spLocks/>
          </p:cNvSpPr>
          <p:nvPr/>
        </p:nvSpPr>
        <p:spPr>
          <a:xfrm>
            <a:off x="6617274" y="1901690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Matériels Utilisés :</a:t>
            </a:r>
          </a:p>
          <a:p>
            <a:endParaRPr lang="fr-FR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rgbClr val="FF0000"/>
                </a:solidFill>
              </a:rPr>
              <a:t>Draw.io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Mermaid</a:t>
            </a:r>
            <a:r>
              <a:rPr lang="fr-FR" sz="1600" b="1" dirty="0">
                <a:solidFill>
                  <a:srgbClr val="FF0000"/>
                </a:solidFill>
              </a:rPr>
              <a:t> Live Editor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Freepik</a:t>
            </a:r>
            <a:endParaRPr lang="fr-FR" sz="1600" b="1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b="1" dirty="0"/>
          </a:p>
        </p:txBody>
      </p:sp>
    </p:spTree>
    <p:extLst>
      <p:ext uri="{BB962C8B-B14F-4D97-AF65-F5344CB8AC3E}">
        <p14:creationId xmlns:p14="http://schemas.microsoft.com/office/powerpoint/2010/main" val="293609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800" y="2976465"/>
            <a:ext cx="4370400" cy="3176404"/>
          </a:xfrm>
        </p:spPr>
        <p:txBody>
          <a:bodyPr rtlCol="0"/>
          <a:lstStyle/>
          <a:p>
            <a:pPr rtl="0">
              <a:lnSpc>
                <a:spcPct val="80000"/>
              </a:lnSpc>
            </a:pPr>
            <a:r>
              <a:rPr lang="fr-FR" dirty="0"/>
              <a:t>Merci</a:t>
            </a:r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>
                <a:solidFill>
                  <a:schemeClr val="bg1"/>
                </a:solidFill>
              </a:rPr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690" y="119276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292094"/>
            <a:ext cx="5438774" cy="5359402"/>
          </a:xfrm>
        </p:spPr>
        <p:txBody>
          <a:bodyPr rtlCol="0"/>
          <a:lstStyle/>
          <a:p>
            <a:r>
              <a:rPr lang="fr-FR" b="1" dirty="0"/>
              <a:t>1. Contexte du Projet</a:t>
            </a:r>
            <a:endParaRPr lang="fr-FR" dirty="0"/>
          </a:p>
          <a:p>
            <a:r>
              <a:rPr lang="fr-FR" b="1" dirty="0"/>
              <a:t>2. Présentation du Projet</a:t>
            </a:r>
            <a:endParaRPr lang="fr-FR" dirty="0"/>
          </a:p>
          <a:p>
            <a:r>
              <a:rPr lang="fr-FR" b="1" dirty="0"/>
              <a:t>3. État de l’art et analyse critique</a:t>
            </a:r>
            <a:endParaRPr lang="fr-FR" dirty="0"/>
          </a:p>
          <a:p>
            <a:r>
              <a:rPr lang="fr-FR" b="1" dirty="0"/>
              <a:t>4.Analyse des besoins</a:t>
            </a:r>
            <a:endParaRPr lang="fr-FR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</a:t>
            </a:r>
            <a:r>
              <a:rPr lang="fr-FR" dirty="0" smtClean="0"/>
              <a:t>Fonctionnelles</a:t>
            </a:r>
            <a:endParaRPr lang="fr-FR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</a:t>
            </a:r>
            <a:r>
              <a:rPr lang="fr-FR" dirty="0" smtClean="0"/>
              <a:t>Techniques  </a:t>
            </a:r>
            <a:endParaRPr lang="fr-FR" dirty="0"/>
          </a:p>
          <a:p>
            <a:pPr marL="0" lvl="1" algn="l">
              <a:spcBef>
                <a:spcPts val="1000"/>
              </a:spcBef>
            </a:pPr>
            <a:r>
              <a:rPr lang="fr-F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Architecture du projet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Microcontrôleur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Serveur</a:t>
            </a:r>
          </a:p>
          <a:p>
            <a:r>
              <a:rPr lang="fr-FR" b="1" dirty="0"/>
              <a:t>6. Justification des choix</a:t>
            </a:r>
            <a:endParaRPr lang="fr-FR" dirty="0"/>
          </a:p>
          <a:p>
            <a:r>
              <a:rPr lang="fr-FR" b="1" dirty="0"/>
              <a:t>7. </a:t>
            </a:r>
            <a:r>
              <a:rPr lang="fr-FR" b="1" dirty="0" smtClean="0"/>
              <a:t>Gantt du projet</a:t>
            </a:r>
            <a:endParaRPr lang="fr-FR" dirty="0"/>
          </a:p>
          <a:p>
            <a:r>
              <a:rPr lang="fr-FR" b="1" dirty="0"/>
              <a:t>8. Scenario d’utilisation</a:t>
            </a:r>
            <a:endParaRPr lang="fr-FR" dirty="0"/>
          </a:p>
          <a:p>
            <a:r>
              <a:rPr lang="fr-FR" b="1" dirty="0"/>
              <a:t>8. Conclusion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2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439290"/>
            <a:ext cx="5414122" cy="903585"/>
          </a:xfrm>
        </p:spPr>
        <p:txBody>
          <a:bodyPr rtlCol="0"/>
          <a:lstStyle/>
          <a:p>
            <a:pPr rtl="0"/>
            <a:r>
              <a:rPr lang="fr-FR" b="1" dirty="0"/>
              <a:t>Contexte du projet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" y="1523920"/>
            <a:ext cx="4654355" cy="4028741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Monde moderne (hyper connecté)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Besoin d’optimiser l’expérience des étudiants et des professeurs au sein des campus 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Projet de réalisation d’un campus connecté « Campusco »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Améliorer le cadre de vie sur l’ensemble de ses sites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Moderniser ses campus et se faire une place parmi les universités les plus modernes dans le monde actuellement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D0BFE5F-B65A-66C9-C95F-BFDCB7051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061" y="1404917"/>
            <a:ext cx="7304022" cy="4869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05359" y="1622577"/>
            <a:ext cx="4813301" cy="3962739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Création d’un système de casiers intelligents connectés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Proposition d’une solution automatisée et connectée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Un  dispositif qui offre une expérience fluide et intuitive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Faciliter les échanges de matériels entre les usagers des campus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Garantir la sécurité des biens des usagers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5208104" y="465794"/>
            <a:ext cx="6207813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 smtClean="0"/>
              <a:t>Présentation</a:t>
            </a:r>
            <a:r>
              <a:rPr lang="fr-FR" b="1" dirty="0" smtClean="0"/>
              <a:t> </a:t>
            </a:r>
            <a:r>
              <a:rPr lang="fr-FR" b="1" dirty="0"/>
              <a:t>du projet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2B53FCC-89C4-6DF1-BDBC-0040CBF2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313" y="212596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5</a:t>
            </a:fld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00" y="1856179"/>
            <a:ext cx="5040000" cy="388800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§"/>
            </a:pPr>
            <a:r>
              <a:rPr lang="fr-FR" b="1" noProof="1"/>
              <a:t>Plusieurs initiatives auparavant </a:t>
            </a:r>
            <a:r>
              <a:rPr lang="fr-FR" b="1" noProof="1" smtClean="0"/>
              <a:t>:</a:t>
            </a:r>
          </a:p>
          <a:p>
            <a:pPr marL="0" indent="0" rtl="0">
              <a:buNone/>
            </a:pPr>
            <a:endParaRPr lang="fr-FR" b="1" noProof="1" smtClean="0"/>
          </a:p>
          <a:p>
            <a:pPr marL="0" indent="0" rtl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 marL="0" indent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Proposition de valeur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0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357809" y="591737"/>
            <a:ext cx="9104243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 smtClean="0"/>
              <a:t>Etat de l’art et Analyse critique</a:t>
            </a:r>
            <a:endParaRPr lang="fr-FR" b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038A34C-EE64-D673-E7FC-6609DE1833F2}"/>
              </a:ext>
            </a:extLst>
          </p:cNvPr>
          <p:cNvSpPr txBox="1"/>
          <p:nvPr/>
        </p:nvSpPr>
        <p:spPr>
          <a:xfrm>
            <a:off x="576469" y="2247140"/>
            <a:ext cx="5864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Amazon Locker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Smart Lockers </a:t>
            </a:r>
            <a:r>
              <a:rPr lang="fr-FR" dirty="0"/>
              <a:t>de l’Université de Californie (UC Davis)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Casiers connectés de l’Université de Lille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2604161-5BDF-0DFE-C5D3-D394A96273D9}"/>
              </a:ext>
            </a:extLst>
          </p:cNvPr>
          <p:cNvSpPr txBox="1"/>
          <p:nvPr/>
        </p:nvSpPr>
        <p:spPr>
          <a:xfrm>
            <a:off x="624936" y="4640927"/>
            <a:ext cx="5519530" cy="1116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Flexibilité d’usage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fr-FR" sz="1800" dirty="0"/>
              <a:t>Meilleure gestion des accès </a:t>
            </a:r>
            <a:endParaRPr lang="fr-FR" sz="1800" noProof="1"/>
          </a:p>
        </p:txBody>
      </p:sp>
      <p:pic>
        <p:nvPicPr>
          <p:cNvPr id="5" name="Image 4" descr="Une image contenant habits, chaussures, dessin humoristique, debout&#10;&#10;Le contenu généré par l’IA peut être incorrect.">
            <a:extLst>
              <a:ext uri="{FF2B5EF4-FFF2-40B4-BE49-F238E27FC236}">
                <a16:creationId xmlns:a16="http://schemas.microsoft.com/office/drawing/2014/main" id="{40DC3500-7D75-4C40-D235-AF435BF87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576" y="128628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6</a:t>
            </a:fld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F7D359A3-E7B3-487A-6D95-A1D6EA2783CC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Fonctionnelles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2C5EF3A0-84FD-9190-247E-4ACD71DDC6C2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Authentification NFC :  Accès au casier via un badge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8151560-ACB0-A8AD-3B30-95D91F2F3A8A}"/>
              </a:ext>
            </a:extLst>
          </p:cNvPr>
          <p:cNvSpPr txBox="1">
            <a:spLocks/>
          </p:cNvSpPr>
          <p:nvPr/>
        </p:nvSpPr>
        <p:spPr>
          <a:xfrm>
            <a:off x="594992" y="346002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Gestion des accès  : Vérifier les badges à l’aide du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CDC4ABB2-0319-8273-E364-8EDBC38C7F5A}"/>
              </a:ext>
            </a:extLst>
          </p:cNvPr>
          <p:cNvSpPr txBox="1">
            <a:spLocks/>
          </p:cNvSpPr>
          <p:nvPr/>
        </p:nvSpPr>
        <p:spPr>
          <a:xfrm>
            <a:off x="594992" y="4589978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Interface Utilisateur Simple : Interaction facile avec le systeme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6D723106-0F95-BE1A-497A-F247EA4A6DC9}"/>
              </a:ext>
            </a:extLst>
          </p:cNvPr>
          <p:cNvSpPr txBox="1">
            <a:spLocks/>
          </p:cNvSpPr>
          <p:nvPr/>
        </p:nvSpPr>
        <p:spPr>
          <a:xfrm>
            <a:off x="613513" y="5497125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Suivi en temps réel : Enregistrement de l’etat des casiers sur le serveur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4B55944-B49C-0E48-8088-EBAEAE1BA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13" y="642507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18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3C944-6DA2-17E4-02D7-1E8953D8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E6A33-6872-0E6C-2E10-A7396098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C6E99E-D518-C3B7-6D27-FB3D7D25C2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7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F5A0523-3FEA-97FB-3C6C-33FE4009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FC46ACBE-26A5-0D9A-263D-2F9E86D8B0B3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1A24CB88-5296-BAC4-C1F9-9B7212D42C73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Techniques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6FE4EC61-DE1D-73D7-0D58-829D1FB83CB3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NFC :  Identification sans contact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C78047C-F869-331F-3760-834DFD6B3014}"/>
              </a:ext>
            </a:extLst>
          </p:cNvPr>
          <p:cNvSpPr txBox="1">
            <a:spLocks/>
          </p:cNvSpPr>
          <p:nvPr/>
        </p:nvSpPr>
        <p:spPr>
          <a:xfrm>
            <a:off x="613513" y="31020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ESP32 :  Contrôle de l’ouverture et assure la communication avec le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50BF5038-DBBE-A74E-C86F-5CE588DA40CC}"/>
              </a:ext>
            </a:extLst>
          </p:cNvPr>
          <p:cNvSpPr txBox="1">
            <a:spLocks/>
          </p:cNvSpPr>
          <p:nvPr/>
        </p:nvSpPr>
        <p:spPr>
          <a:xfrm>
            <a:off x="613513" y="4055487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Serveur Python : Logique de communication et d’authentification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4ED222FD-6DC0-2790-E49A-7C9330DFA806}"/>
              </a:ext>
            </a:extLst>
          </p:cNvPr>
          <p:cNvSpPr txBox="1">
            <a:spLocks/>
          </p:cNvSpPr>
          <p:nvPr/>
        </p:nvSpPr>
        <p:spPr>
          <a:xfrm>
            <a:off x="628462" y="4876790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MQTT : Communication Serveur – ESP32</a:t>
            </a:r>
          </a:p>
        </p:txBody>
      </p:sp>
      <p:pic>
        <p:nvPicPr>
          <p:cNvPr id="2050" name="Picture 2" descr="Idea implementation. Launching startup, creative thinking, innovative solutions. Businesswoman, investor, manager starting business project.">
            <a:extLst>
              <a:ext uri="{FF2B5EF4-FFF2-40B4-BE49-F238E27FC236}">
                <a16:creationId xmlns:a16="http://schemas.microsoft.com/office/drawing/2014/main" id="{FD909B62-4703-1243-6045-F5FBDC454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504" y="139148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C7AFA1-5E85-8835-8E67-38101B8CA5B4}"/>
              </a:ext>
            </a:extLst>
          </p:cNvPr>
          <p:cNvSpPr txBox="1">
            <a:spLocks/>
          </p:cNvSpPr>
          <p:nvPr/>
        </p:nvSpPr>
        <p:spPr>
          <a:xfrm>
            <a:off x="613513" y="5689584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Base de Données : Gestion des utilisateurs</a:t>
            </a:r>
          </a:p>
        </p:txBody>
      </p:sp>
    </p:spTree>
    <p:extLst>
      <p:ext uri="{BB962C8B-B14F-4D97-AF65-F5344CB8AC3E}">
        <p14:creationId xmlns:p14="http://schemas.microsoft.com/office/powerpoint/2010/main" val="36621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E0393-6A9C-A4F7-EC3E-B0CF16D0C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2F0CE-D11C-C4D6-FF0B-1989E628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Externe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CB71A2-D0DE-477E-617C-949E3916D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8</a:t>
            </a:fld>
            <a:endParaRPr lang="fr-FR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9612B25A-9A29-41AF-9EF6-413945A80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97415FE7-2E11-0DB1-4460-9EA195242B69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AF418E-5A98-D709-01F4-92BB3064E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87" y="1455347"/>
            <a:ext cx="6819540" cy="491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58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9</a:t>
            </a:fld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13040" y="5288844"/>
            <a:ext cx="40720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Microcontrôleur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444225-A9E4-E8A9-E107-0E4DCD482042}"/>
              </a:ext>
            </a:extLst>
          </p:cNvPr>
          <p:cNvSpPr txBox="1"/>
          <p:nvPr/>
        </p:nvSpPr>
        <p:spPr>
          <a:xfrm>
            <a:off x="913042" y="5886008"/>
            <a:ext cx="39968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Serveur</a:t>
            </a:r>
          </a:p>
        </p:txBody>
      </p:sp>
      <p:pic>
        <p:nvPicPr>
          <p:cNvPr id="26" name="Image 25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8B153F34-739E-771F-F979-81799B74D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579" y="1008000"/>
            <a:ext cx="6314583" cy="537375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21" y="5885186"/>
            <a:ext cx="459811" cy="3909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23" y="5246255"/>
            <a:ext cx="461167" cy="423781"/>
          </a:xfrm>
          <a:prstGeom prst="rect">
            <a:avLst/>
          </a:prstGeom>
        </p:spPr>
      </p:pic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1704456" y="4798826"/>
            <a:ext cx="952070" cy="541541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u="sng" noProof="1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0" grpId="0"/>
    </p:bldLst>
  </p:timing>
</p:sld>
</file>

<file path=ppt/theme/theme1.xml><?xml version="1.0" encoding="utf-8"?>
<a:theme xmlns:a="http://schemas.openxmlformats.org/drawingml/2006/main" name="Thème Offic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465535_TF11936837.potx" id="{C836DC5B-55DF-4C7A-B05D-CA00C8AF6F39}" vid="{68EDAFA6-5C53-4492-A26E-E7D82FE0464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ABD7A54-F20C-4571-A0A1-59566D65D61A}">
  <ds:schemaRefs>
    <ds:schemaRef ds:uri="http://purl.org/dc/elements/1.1/"/>
    <ds:schemaRef ds:uri="16c05727-aa75-4e4a-9b5f-8a80a1165891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0</TotalTime>
  <Words>798</Words>
  <Application>Microsoft Office PowerPoint</Application>
  <PresentationFormat>Grand écran</PresentationFormat>
  <Paragraphs>229</Paragraphs>
  <Slides>18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Bodoni MT</vt:lpstr>
      <vt:lpstr>Calibri</vt:lpstr>
      <vt:lpstr>Courier New</vt:lpstr>
      <vt:lpstr>Gill Sans MT</vt:lpstr>
      <vt:lpstr>Times New Roman</vt:lpstr>
      <vt:lpstr>Wingdings</vt:lpstr>
      <vt:lpstr>Thème Office</vt:lpstr>
      <vt:lpstr>Plan</vt:lpstr>
      <vt:lpstr>Plan</vt:lpstr>
      <vt:lpstr>Contexte du projet</vt:lpstr>
      <vt:lpstr>Présentation PowerPoint</vt:lpstr>
      <vt:lpstr>Présentation PowerPoint</vt:lpstr>
      <vt:lpstr>Analyse des besoins</vt:lpstr>
      <vt:lpstr>Analyse des besoins</vt:lpstr>
      <vt:lpstr>Architecture Externe</vt:lpstr>
      <vt:lpstr>Architecture du projet</vt:lpstr>
      <vt:lpstr>Présentation PowerPoint</vt:lpstr>
      <vt:lpstr>Présentation PowerPoint</vt:lpstr>
      <vt:lpstr>Justificatifation des choix </vt:lpstr>
      <vt:lpstr>Justificatifation des choix </vt:lpstr>
      <vt:lpstr>Grande image</vt:lpstr>
      <vt:lpstr>Grande image</vt:lpstr>
      <vt:lpstr>Conclusion</vt:lpstr>
      <vt:lpstr>Références 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2025-02-28T19:35:38Z</dcterms:created>
  <dcterms:modified xsi:type="dcterms:W3CDTF">2025-03-07T08:55:33Z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